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1267" r:id="rId3"/>
    <p:sldId id="1253" r:id="rId4"/>
    <p:sldId id="1254" r:id="rId5"/>
    <p:sldId id="1072" r:id="rId6"/>
    <p:sldId id="1074" r:id="rId7"/>
    <p:sldId id="1077" r:id="rId8"/>
    <p:sldId id="1103" r:id="rId9"/>
    <p:sldId id="1104" r:id="rId10"/>
    <p:sldId id="1087" r:id="rId11"/>
    <p:sldId id="1115" r:id="rId12"/>
    <p:sldId id="1116" r:id="rId13"/>
    <p:sldId id="1110" r:id="rId14"/>
    <p:sldId id="1111" r:id="rId15"/>
    <p:sldId id="1112" r:id="rId16"/>
    <p:sldId id="1105" r:id="rId17"/>
    <p:sldId id="1106" r:id="rId18"/>
    <p:sldId id="1102" r:id="rId19"/>
    <p:sldId id="1107" r:id="rId20"/>
    <p:sldId id="1113" r:id="rId21"/>
    <p:sldId id="1114" r:id="rId22"/>
    <p:sldId id="1108" r:id="rId23"/>
    <p:sldId id="11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18F1-2AC5-430B-9C92-0771A7D217B3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36826-DA0A-4411-9AD3-56CED4A6395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8051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BD74-80A5-F2E7-6145-CF0C489E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54EC-93EB-F142-735B-DF2C625AC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B441E-1236-1704-683F-38D407003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the bottom line is, after this class you need to be as good as a local high school student who just get into HIT-Shenzhen. The reason is clear – you might need to take the advanced level classes with the local students and the course instructor WILL assume that you have the similar pre-requisite. </a:t>
            </a:r>
          </a:p>
          <a:p>
            <a:r>
              <a:rPr lang="en-US" baseline="0" dirty="0"/>
              <a:t>You just don’t want to be left behind!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555B6-3CC9-229D-F466-DB71C539A1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8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here are the tips to do well in this class.</a:t>
            </a:r>
          </a:p>
          <a:p>
            <a:r>
              <a:rPr lang="en-US" baseline="0" dirty="0"/>
              <a:t>Firstly, of course, be prepared for each class. We follow closely this University Physics book from Addison and Wesley. It is a good one – well written and easy to read.</a:t>
            </a:r>
          </a:p>
          <a:p>
            <a:r>
              <a:rPr lang="en-US" baseline="0" dirty="0"/>
              <a:t>After you are prepared, of course, please come to lectures and meet your favorite course instructor. In class and after class, I will assign problems as exercises. I would HIGHLY encourage each of you to try solving them by yourself, at least for a minute or so, before seeking for help.</a:t>
            </a:r>
          </a:p>
          <a:p>
            <a:r>
              <a:rPr lang="en-US" baseline="0" dirty="0"/>
              <a:t>And of course, as a new faculty member, there are things for me to improve, and please help me with your participation in the class. I really appreciate that. </a:t>
            </a:r>
          </a:p>
          <a:p>
            <a:endParaRPr lang="en-US" baseline="0" dirty="0"/>
          </a:p>
          <a:p>
            <a:r>
              <a:rPr lang="en-US" baseline="0" dirty="0"/>
              <a:t>I must apologize ahead, that I have heavy research commitments and might not be able to answer every single question from you. One thing I do realize after coming back to China is that the numbers of TAs available is pretty insufficient.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4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I will ask for a favor from you. Please keep quiet when I am talking unless you want to ask me questions or when I am asking you questions.</a:t>
            </a:r>
          </a:p>
          <a:p>
            <a:endParaRPr lang="en-US" baseline="0" dirty="0"/>
          </a:p>
          <a:p>
            <a:r>
              <a:rPr lang="en-US" baseline="0" dirty="0"/>
              <a:t>I understand that the materials I am covering might be something have learned already. You know I don’t want to waste your time, so I will send out homework problems before each lecture, so you have something to work on. You can also bring homework from other courses.</a:t>
            </a:r>
          </a:p>
          <a:p>
            <a:r>
              <a:rPr lang="en-US" baseline="0" dirty="0"/>
              <a:t>If you really need to communicate with each other, please, text each other with your favorite chatting apps.</a:t>
            </a:r>
          </a:p>
          <a:p>
            <a:endParaRPr lang="en-US" baseline="0" dirty="0"/>
          </a:p>
          <a:p>
            <a:r>
              <a:rPr lang="en-US" baseline="0" dirty="0"/>
              <a:t>Or, wait during the in class exercise time! For every about 15 minutes, I will assign an exercise problem for you to work on for a few minutes. So, please push off your discussions to that time.</a:t>
            </a:r>
          </a:p>
          <a:p>
            <a:r>
              <a:rPr lang="en-US" baseline="0" dirty="0"/>
              <a:t>Does that sound like a reasonable plan?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6571-005F-5AB9-FF82-116A8FC9F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90DC5-47DB-0649-130A-44F2B9EED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D070-E87A-365E-3347-A5E47103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8440-69E7-F07D-66B6-7662C341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47DE-D919-FE26-21E7-DB8CC732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3922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46C5-520F-EF44-2BCE-EA322D0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94833-399D-FAC8-3336-0BF105B34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036D1-8F4F-411F-0180-79049049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BCEF-6AAA-B3F8-0B0A-A071A77A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A6B6-51AB-C29A-3BFA-1302E8D7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779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9856B-484D-8227-2D90-EADB03554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257BF-E5EB-8C79-30D1-AD6292CA8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913D-88C8-53D8-68EF-CDD3EF03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51875-EBD7-331F-A063-C67F138E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FC78-E576-356A-BB41-94CC2663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87363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DFD247-B6A7-032B-3AB5-7C60F4DED5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ED099F-55A5-B652-4C4A-D088A48AC1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4E48229-B633-D7CC-09C4-477B377AC7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EA019E-B71E-4292-8893-780935AAE9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135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8375-D6EE-AC78-2B51-44DE5A52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6A65-BE17-7BA7-823C-24AB5FC1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EDDF-3F82-DEBC-2739-B1FD9DCB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FB6FD-7F80-6B40-272A-425FBC5F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18101-7586-A495-3634-B0D2CDA1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982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7BAB-E6C7-91E7-0B50-4B53A324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929F-542E-FBAD-7F39-7D0A5431E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B89B-AAC6-D801-09EA-E1008DD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AC995-CD56-BC64-4A4A-1DF9F12A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1409-DF11-8D4E-D631-E8A0326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8110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E73D-DCDE-586D-A030-458501AF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32C1-436D-5A1B-D035-1C1AD6E66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3142C-530E-1BCE-DE06-9B5F141F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A7EC0-BF43-5C36-302B-D601EA65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F12A5-660A-DFF8-FB30-E334E0DA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EE6E1-6863-5266-9325-017CF2AC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9711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CBA6-55BB-AF9E-7149-F54E247B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9DF87-5C68-3D63-E9C5-A3DD07C0F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6482F-9D23-FE51-9D90-245C83FC2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F84F7-A0AD-B30B-FB19-3C1A05A1C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4AC2A-C1ED-1C1B-F3E1-6AAACA4B5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C1DC5-B72A-04E4-B147-6B85C975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A7056-CCC6-B9D3-7A37-AA26FA3E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43D4E-544F-FE06-EAAF-0F36FAD5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6859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CB59-9301-35E9-8CB3-A43E2373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6D86B-559A-D7C4-1634-1EE4028D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B04CE-AEBC-0F1B-4357-7A999201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4387B-B2AA-D8FE-EC61-E680A1E7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2559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31ABF-01A8-6142-FDCC-6E2AD33D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86778-0814-6A6B-96EC-6D062EBD0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B1B6-A000-2D8D-081F-41783834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4161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EA3E-3C22-92CE-CE5C-FDB0C170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DE5A6-B840-E08E-B27B-6F23FF28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93EEC-9C9F-E9CF-B313-DFBBCA22A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9261-4666-DAED-39E4-D451DD11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318FC-29FD-A607-2CC1-F436BD1E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92224-30D0-E74B-B0FD-41BA4E22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795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3FDE-8B4B-77CB-45CE-855F8D33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27BF1-23C0-756A-7110-CB692DE31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91348-390D-F060-33DF-E84576E6C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16F70-6AB9-93DB-D973-8D5F8623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B5720-F88C-E82C-B072-925111DF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98361-300D-065B-5A77-ACE506FE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8626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5979E-3383-BECC-ED4B-B7DA9684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58768-C3B4-4020-E1C4-0EDB08C5E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2F6E1-82AC-C1B8-ED2E-08195148A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7855A-FB06-4117-9605-BBB51B9E659D}" type="datetimeFigureOut">
              <a:rPr lang="en-HK" smtClean="0"/>
              <a:t>24/2/2025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32656-4C31-DFB0-2134-FC6BAA966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9172-6D44-75E1-1C51-B4AAD9EF0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9E67-E881-44D1-9369-3C8C52A9A88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3351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17.w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jpe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emf"/><Relationship Id="rId11" Type="http://schemas.openxmlformats.org/officeDocument/2006/relationships/image" Target="../media/image22.jpe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jpe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A9007E-C55D-6F8D-593B-0F8711F2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01" y="-112197"/>
            <a:ext cx="3855553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67C5F72-AC8A-15E5-319C-165BCEA4F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D117A-1C9C-E7EB-8FD1-25825039F63C}"/>
              </a:ext>
            </a:extLst>
          </p:cNvPr>
          <p:cNvSpPr txBox="1">
            <a:spLocks/>
          </p:cNvSpPr>
          <p:nvPr/>
        </p:nvSpPr>
        <p:spPr>
          <a:xfrm>
            <a:off x="-902225" y="0"/>
            <a:ext cx="12021794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7500" dirty="0">
                <a:solidFill>
                  <a:srgbClr val="011893"/>
                </a:solidFill>
                <a:latin typeface="+mn-lt"/>
              </a:rPr>
              <a:t>College Physics 1A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80624A-31C3-0E5C-94A4-70516D27D8DB}"/>
              </a:ext>
            </a:extLst>
          </p:cNvPr>
          <p:cNvSpPr txBox="1">
            <a:spLocks/>
          </p:cNvSpPr>
          <p:nvPr/>
        </p:nvSpPr>
        <p:spPr>
          <a:xfrm>
            <a:off x="-902225" y="902262"/>
            <a:ext cx="12021794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rgbClr val="011893"/>
                </a:solidFill>
                <a:latin typeface="+mn-lt"/>
              </a:rPr>
              <a:t>for International Students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77E84-EEFA-3B97-52EE-17DDF9E7F5AB}"/>
              </a:ext>
            </a:extLst>
          </p:cNvPr>
          <p:cNvSpPr txBox="1">
            <a:spLocks/>
          </p:cNvSpPr>
          <p:nvPr/>
        </p:nvSpPr>
        <p:spPr>
          <a:xfrm>
            <a:off x="2222680" y="2319121"/>
            <a:ext cx="5538652" cy="191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dirty="0">
                <a:latin typeface="+mn-lt"/>
              </a:rPr>
              <a:t>Course Instructor: 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latin typeface="+mn-lt"/>
              </a:rPr>
              <a:t>Yip Cho Tung</a:t>
            </a:r>
            <a:endParaRPr lang="en-US" sz="36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29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329672F-9365-12A0-6A36-D68CCAEDE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Vector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144282-C26E-856E-C222-3D6372CC973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981200" y="1676400"/>
            <a:ext cx="4546600" cy="4438650"/>
          </a:xfrm>
        </p:spPr>
        <p:txBody>
          <a:bodyPr/>
          <a:lstStyle/>
          <a:p>
            <a:pPr marL="0" indent="0"/>
            <a:r>
              <a:rPr lang="en-US" altLang="en-US" sz="1800"/>
              <a:t>A </a:t>
            </a:r>
            <a:r>
              <a:rPr lang="en-US" altLang="en-US" sz="1800" b="1"/>
              <a:t>component</a:t>
            </a:r>
            <a:r>
              <a:rPr lang="en-US" altLang="en-US" sz="1800"/>
              <a:t> is a projection of a vector along an axis.</a:t>
            </a:r>
          </a:p>
          <a:p>
            <a:pPr marL="0" indent="0"/>
            <a:r>
              <a:rPr lang="en-US" altLang="en-US" sz="1800"/>
              <a:t>It is useful to use </a:t>
            </a:r>
            <a:r>
              <a:rPr lang="en-US" altLang="en-US" sz="1800" b="1"/>
              <a:t>rectangular components, </a:t>
            </a:r>
            <a:r>
              <a:rPr lang="en-US" altLang="en-US" sz="1800"/>
              <a:t>and express the vector in terms of unit vectors,           , which represent unit vectors of x-, and y- axes, respectively.</a:t>
            </a:r>
          </a:p>
          <a:p>
            <a:pPr marL="0" indent="0"/>
            <a:endParaRPr lang="en-US" altLang="en-US" sz="1800"/>
          </a:p>
        </p:txBody>
      </p:sp>
      <p:graphicFrame>
        <p:nvGraphicFramePr>
          <p:cNvPr id="29701" name="Object 1">
            <a:extLst>
              <a:ext uri="{FF2B5EF4-FFF2-40B4-BE49-F238E27FC236}">
                <a16:creationId xmlns:a16="http://schemas.microsoft.com/office/drawing/2014/main" id="{6BD95005-A8D8-234B-8751-CB1D130B6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4" y="2776538"/>
          <a:ext cx="5984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95085" imgH="241195" progId="Equation.3">
                  <p:embed/>
                </p:oleObj>
              </mc:Choice>
              <mc:Fallback>
                <p:oleObj name="方程式" r:id="rId2" imgW="495085" imgH="241195" progId="Equation.3">
                  <p:embed/>
                  <p:pic>
                    <p:nvPicPr>
                      <p:cNvPr id="29701" name="Object 1">
                        <a:extLst>
                          <a:ext uri="{FF2B5EF4-FFF2-40B4-BE49-F238E27FC236}">
                            <a16:creationId xmlns:a16="http://schemas.microsoft.com/office/drawing/2014/main" id="{6BD95005-A8D8-234B-8751-CB1D130B65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4" y="2776538"/>
                        <a:ext cx="5984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2" name="Picture 9" descr="0314b">
            <a:extLst>
              <a:ext uri="{FF2B5EF4-FFF2-40B4-BE49-F238E27FC236}">
                <a16:creationId xmlns:a16="http://schemas.microsoft.com/office/drawing/2014/main" id="{FE74A9AB-1CFD-AF29-C172-89E70A9F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r="8672" b="11446"/>
          <a:stretch>
            <a:fillRect/>
          </a:stretch>
        </p:blipFill>
        <p:spPr bwMode="auto">
          <a:xfrm>
            <a:off x="6456363" y="836613"/>
            <a:ext cx="225425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703" name="Object 4">
            <a:extLst>
              <a:ext uri="{FF2B5EF4-FFF2-40B4-BE49-F238E27FC236}">
                <a16:creationId xmlns:a16="http://schemas.microsoft.com/office/drawing/2014/main" id="{24116237-0840-C941-E717-FD03BE76A1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53388" y="2052639"/>
          <a:ext cx="1312862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52243" imgH="143106" progId="Equation.3">
                  <p:embed/>
                </p:oleObj>
              </mc:Choice>
              <mc:Fallback>
                <p:oleObj name="Equation" r:id="rId5" imgW="752243" imgH="143106" progId="Equation.3">
                  <p:embed/>
                  <p:pic>
                    <p:nvPicPr>
                      <p:cNvPr id="29703" name="Object 4">
                        <a:extLst>
                          <a:ext uri="{FF2B5EF4-FFF2-40B4-BE49-F238E27FC236}">
                            <a16:creationId xmlns:a16="http://schemas.microsoft.com/office/drawing/2014/main" id="{24116237-0840-C941-E717-FD03BE76A1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388" y="2052639"/>
                        <a:ext cx="1312862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6">
            <a:extLst>
              <a:ext uri="{FF2B5EF4-FFF2-40B4-BE49-F238E27FC236}">
                <a16:creationId xmlns:a16="http://schemas.microsoft.com/office/drawing/2014/main" id="{2DC3286B-DF95-23AA-7B39-108F614C94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7988" y="2420939"/>
          <a:ext cx="13636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4155" imgH="152647" progId="Equation.DSMT4">
                  <p:embed/>
                </p:oleObj>
              </mc:Choice>
              <mc:Fallback>
                <p:oleObj name="Equation" r:id="rId7" imgW="714155" imgH="152647" progId="Equation.DSMT4">
                  <p:embed/>
                  <p:pic>
                    <p:nvPicPr>
                      <p:cNvPr id="29704" name="Object 6">
                        <a:extLst>
                          <a:ext uri="{FF2B5EF4-FFF2-40B4-BE49-F238E27FC236}">
                            <a16:creationId xmlns:a16="http://schemas.microsoft.com/office/drawing/2014/main" id="{2DC3286B-DF95-23AA-7B39-108F614C94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2420939"/>
                        <a:ext cx="13636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2">
            <a:extLst>
              <a:ext uri="{FF2B5EF4-FFF2-40B4-BE49-F238E27FC236}">
                <a16:creationId xmlns:a16="http://schemas.microsoft.com/office/drawing/2014/main" id="{7390A704-3891-013C-E108-F987446B48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3457576"/>
          <a:ext cx="392588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2336800" imgH="266700" progId="Equation.3">
                  <p:embed/>
                </p:oleObj>
              </mc:Choice>
              <mc:Fallback>
                <p:oleObj name="方程式" r:id="rId9" imgW="2336800" imgH="266700" progId="Equation.3">
                  <p:embed/>
                  <p:pic>
                    <p:nvPicPr>
                      <p:cNvPr id="29705" name="Object 2">
                        <a:extLst>
                          <a:ext uri="{FF2B5EF4-FFF2-40B4-BE49-F238E27FC236}">
                            <a16:creationId xmlns:a16="http://schemas.microsoft.com/office/drawing/2014/main" id="{7390A704-3891-013C-E108-F987446B48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457576"/>
                        <a:ext cx="3925888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Rectangle 2">
            <a:extLst>
              <a:ext uri="{FF2B5EF4-FFF2-40B4-BE49-F238E27FC236}">
                <a16:creationId xmlns:a16="http://schemas.microsoft.com/office/drawing/2014/main" id="{39BCC78D-B0AB-47E3-1DD6-D4BB7C67F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005263"/>
            <a:ext cx="44640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00">
                <a:solidFill>
                  <a:schemeClr val="accent1"/>
                </a:solidFill>
              </a:rPr>
              <a:t>Adding Vectors with Unit Vectors</a:t>
            </a:r>
          </a:p>
        </p:txBody>
      </p:sp>
      <p:pic>
        <p:nvPicPr>
          <p:cNvPr id="29707" name="Picture 8" descr="0314a">
            <a:extLst>
              <a:ext uri="{FF2B5EF4-FFF2-40B4-BE49-F238E27FC236}">
                <a16:creationId xmlns:a16="http://schemas.microsoft.com/office/drawing/2014/main" id="{B7F042CC-475D-B495-C00F-4E6D08D8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9"/>
          <a:stretch>
            <a:fillRect/>
          </a:stretch>
        </p:blipFill>
        <p:spPr bwMode="auto">
          <a:xfrm>
            <a:off x="9169400" y="404813"/>
            <a:ext cx="1498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6" descr="0316">
            <a:extLst>
              <a:ext uri="{FF2B5EF4-FFF2-40B4-BE49-F238E27FC236}">
                <a16:creationId xmlns:a16="http://schemas.microsoft.com/office/drawing/2014/main" id="{CB151889-EC71-91CE-4C6E-2C012404E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636963"/>
            <a:ext cx="288290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709" name="Object 5">
            <a:extLst>
              <a:ext uri="{FF2B5EF4-FFF2-40B4-BE49-F238E27FC236}">
                <a16:creationId xmlns:a16="http://schemas.microsoft.com/office/drawing/2014/main" id="{F58D99B4-63D9-B61B-DDE2-845BF1E3F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1" y="4584700"/>
          <a:ext cx="3344863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752600" imgH="1066800" progId="Equation.3">
                  <p:embed/>
                </p:oleObj>
              </mc:Choice>
              <mc:Fallback>
                <p:oleObj name="方程式" r:id="rId13" imgW="1752600" imgH="1066800" progId="Equation.3">
                  <p:embed/>
                  <p:pic>
                    <p:nvPicPr>
                      <p:cNvPr id="29709" name="Object 5">
                        <a:extLst>
                          <a:ext uri="{FF2B5EF4-FFF2-40B4-BE49-F238E27FC236}">
                            <a16:creationId xmlns:a16="http://schemas.microsoft.com/office/drawing/2014/main" id="{F58D99B4-63D9-B61B-DDE2-845BF1E3F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1" y="4584700"/>
                        <a:ext cx="3344863" cy="203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D7A6-7EF6-515E-BB3D-BC3912A1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C8A9F-242F-32AA-CB7A-236931821A12}"/>
              </a:ext>
            </a:extLst>
          </p:cNvPr>
          <p:cNvSpPr txBox="1"/>
          <p:nvPr/>
        </p:nvSpPr>
        <p:spPr>
          <a:xfrm>
            <a:off x="637309" y="230188"/>
            <a:ext cx="10424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x component of vector 𝐴⃑ is –25.0 m and the y component is +40.0 m. (a) What is the magnitude of 𝐴⃑? (b) What is the angle between the direction of 𝐴⃑ and the positive direction of x? [47.2 m; 122°]</a:t>
            </a:r>
            <a:endParaRPr lang="en-HK" sz="2400" dirty="0"/>
          </a:p>
        </p:txBody>
      </p:sp>
    </p:spTree>
    <p:extLst>
      <p:ext uri="{BB962C8B-B14F-4D97-AF65-F5344CB8AC3E}">
        <p14:creationId xmlns:p14="http://schemas.microsoft.com/office/powerpoint/2010/main" val="64315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6EB6-D4B6-AE2C-E7A8-B1CBE294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6F26-4249-8168-AE9A-AEE595A37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F65BC-6338-FD5C-F168-D0F14C761D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0D789-3D10-9D6C-F2C0-F9EF1F3E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4" y="365125"/>
            <a:ext cx="11432771" cy="60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A2D-7643-E625-D884-AEBB84D2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two vectors a and b in Fig below have equal magnitudes of 10.0m. Find (a) the x component and (b) the y component of their vector sum r, (c) the magnitude of r and (d) the angle r makes with the positive direction of the x axis. </a:t>
            </a:r>
            <a:endParaRPr lang="en-HK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794BD-5667-04F4-83A4-04412D3B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17" y="2080861"/>
            <a:ext cx="3864583" cy="30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4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AAC4-FCFD-5C38-9C30-5DAB15CD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2F8C-FB56-C86F-95C8-48A2C975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735ED-2ECB-46CC-CBC9-998F4F48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306"/>
            <a:ext cx="12192000" cy="59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6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A7C5-D93B-2137-E69F-0BDD2986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3F68-E80B-4332-AEAF-76E72333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5EBE9-1674-0811-52B1-80280005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101"/>
            <a:ext cx="12192000" cy="62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B3CD-D0D5-649B-14B3-97F83140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Vectors, Adding Vectors by Components 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C1E3D-B0B4-E768-AF15-DB6CACEE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43" y="1454096"/>
            <a:ext cx="4142673" cy="355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BB96A-4F8E-F29F-3F06-F038A740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0" y="1690688"/>
            <a:ext cx="5288755" cy="257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2F071-7D7A-892A-1AD0-398B3391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58" y="5023833"/>
            <a:ext cx="8664932" cy="14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61F3-A8FA-2722-23D0-DF4B9F0B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Vectors, Adding Vectors by Components 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8CDE-4332-DFD9-5C4A-B6C83E93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35650-D0A4-0375-A958-9E38BD7D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20" y="1690688"/>
            <a:ext cx="8004542" cy="4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0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>
            <a:extLst>
              <a:ext uri="{FF2B5EF4-FFF2-40B4-BE49-F238E27FC236}">
                <a16:creationId xmlns:a16="http://schemas.microsoft.com/office/drawing/2014/main" id="{D197C267-42B9-F920-E007-F10974C2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404813"/>
            <a:ext cx="3768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9" descr="0317">
            <a:extLst>
              <a:ext uri="{FF2B5EF4-FFF2-40B4-BE49-F238E27FC236}">
                <a16:creationId xmlns:a16="http://schemas.microsoft.com/office/drawing/2014/main" id="{55904E8B-F7E8-213D-61E2-F00A8E9F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2349500"/>
            <a:ext cx="38338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>
            <a:extLst>
              <a:ext uri="{FF2B5EF4-FFF2-40B4-BE49-F238E27FC236}">
                <a16:creationId xmlns:a16="http://schemas.microsoft.com/office/drawing/2014/main" id="{B1545664-DA7F-FDE5-DFA5-155CFCDC4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81076"/>
            <a:ext cx="7283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>
            <a:extLst>
              <a:ext uri="{FF2B5EF4-FFF2-40B4-BE49-F238E27FC236}">
                <a16:creationId xmlns:a16="http://schemas.microsoft.com/office/drawing/2014/main" id="{ABCA0772-35AC-53D1-2B34-CCDA94AF2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320926"/>
            <a:ext cx="4683125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>
            <a:extLst>
              <a:ext uri="{FF2B5EF4-FFF2-40B4-BE49-F238E27FC236}">
                <a16:creationId xmlns:a16="http://schemas.microsoft.com/office/drawing/2014/main" id="{7C2BDD4C-FCD1-4D5D-1702-52AC9EE28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113089"/>
            <a:ext cx="4779962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76E85973-8318-2E1F-1DDF-24F622E1D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005263"/>
            <a:ext cx="55800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9">
            <a:extLst>
              <a:ext uri="{FF2B5EF4-FFF2-40B4-BE49-F238E27FC236}">
                <a16:creationId xmlns:a16="http://schemas.microsoft.com/office/drawing/2014/main" id="{83E37F5D-35AB-D327-88CF-E419E1670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4337050"/>
            <a:ext cx="5097462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B908-D48E-0191-4597-6F1ACA00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4626-B780-0622-8712-339703C8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46F17-119E-DA19-C5D4-CB4C5E2D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0" y="95416"/>
            <a:ext cx="8666438" cy="4917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47315-2BBE-BC54-0168-B650432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88831"/>
            <a:ext cx="6893959" cy="15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3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A679-E75B-B3CF-681A-6910B1BC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70994FE2-4EE0-4597-0B97-A4BD34B65C5C}"/>
              </a:ext>
            </a:extLst>
          </p:cNvPr>
          <p:cNvSpPr txBox="1">
            <a:spLocks/>
          </p:cNvSpPr>
          <p:nvPr/>
        </p:nvSpPr>
        <p:spPr>
          <a:xfrm>
            <a:off x="1440873" y="157018"/>
            <a:ext cx="9310254" cy="148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400" dirty="0">
                <a:solidFill>
                  <a:srgbClr val="011893"/>
                </a:solidFill>
                <a:latin typeface="+mn-lt"/>
                <a:ea typeface="黑体" panose="02010609060101010101" pitchFamily="49" charset="-122"/>
              </a:rPr>
              <a:t>Exam Questions Breakup</a:t>
            </a:r>
          </a:p>
        </p:txBody>
      </p:sp>
      <p:sp>
        <p:nvSpPr>
          <p:cNvPr id="3" name="Text Box 37">
            <a:extLst>
              <a:ext uri="{FF2B5EF4-FFF2-40B4-BE49-F238E27FC236}">
                <a16:creationId xmlns:a16="http://schemas.microsoft.com/office/drawing/2014/main" id="{32CB783B-6052-E9CC-E3FA-275C22B49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873" y="1453085"/>
            <a:ext cx="9707417" cy="46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60% - High-school level for a local student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70% - In class examples excluding calculus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80% - In class examples with calculus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90% - Examples and in-class exercise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97% - plus the homework questions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100% - plus some challenging problems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CN" sz="4000" b="0" kern="0" dirty="0">
              <a:solidFill>
                <a:prstClr val="black"/>
              </a:solidFill>
              <a:latin typeface="+mn-lt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1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5A5040F-439D-5028-60B7-ED08BC2B6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8396" y="295654"/>
            <a:ext cx="102748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4" pitchFamily="34" charset="0"/>
              </a:rPr>
              <a:t>A boat is crossing a river is traveling east at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athJax_Main"/>
              </a:rPr>
              <a:t>7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athJax_Math-italic"/>
              </a:rPr>
              <a:t>m/s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4" pitchFamily="34" charset="0"/>
              </a:rPr>
              <a:t>. The current of the river is traveling north at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athJax_Main"/>
              </a:rPr>
              <a:t>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athJax_Math-italic"/>
              </a:rPr>
              <a:t>m/s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4" pitchFamily="34" charset="0"/>
              </a:rPr>
              <a:t>. At what angle is the boat traveling?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7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CF8B-0650-AD25-8F4C-6FE51912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96809-2F27-ADB4-3B3B-F6240AB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4DECF-3C5F-4D7C-7822-6479459E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58"/>
            <a:ext cx="12192000" cy="44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2D83-8EE5-6121-49C0-667814F0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D329-5C5F-6EF3-8E57-717BEE6C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BB9DD-3F48-4642-AB7A-2AC16E36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59" y="185668"/>
            <a:ext cx="4902816" cy="670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DE7B3-084F-1B3D-D1AF-EEB4D7B3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" y="930534"/>
            <a:ext cx="9505632" cy="58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4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5F34-1148-CD29-F401-F7419DA6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11BE-7F85-5403-F068-6045522A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B1539-CB4D-4859-980B-1062891E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" y="0"/>
            <a:ext cx="1041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23A91220-EB3F-441B-926A-9F6191866C1E}"/>
              </a:ext>
            </a:extLst>
          </p:cNvPr>
          <p:cNvSpPr txBox="1">
            <a:spLocks/>
          </p:cNvSpPr>
          <p:nvPr/>
        </p:nvSpPr>
        <p:spPr>
          <a:xfrm>
            <a:off x="2699657" y="157018"/>
            <a:ext cx="6792686" cy="148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400" dirty="0">
                <a:solidFill>
                  <a:srgbClr val="011893"/>
                </a:solidFill>
                <a:latin typeface="+mn-lt"/>
                <a:ea typeface="黑体" panose="02010609060101010101" pitchFamily="49" charset="-122"/>
              </a:rPr>
              <a:t>Tips for Survival</a:t>
            </a:r>
            <a:endParaRPr lang="en-US" sz="6400" dirty="0">
              <a:solidFill>
                <a:srgbClr val="011893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Text Box 37">
            <a:extLst>
              <a:ext uri="{FF2B5EF4-FFF2-40B4-BE49-F238E27FC236}">
                <a16:creationId xmlns:a16="http://schemas.microsoft.com/office/drawing/2014/main" id="{E15DA6CD-9663-1EA6-D2A8-636CF594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873" y="1453085"/>
            <a:ext cx="9707417" cy="459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Read the textbook before lectures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Come to lectures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Try to solve problems </a:t>
            </a:r>
            <a:b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</a:b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independently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Proactive and interactive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Study groups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+mn-lt"/>
                <a:ea typeface="Avenir Heavy" charset="0"/>
                <a:cs typeface="Avenir Heavy" charset="0"/>
              </a:rPr>
              <a:t>Don’t cheat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CB374-C386-B082-69D8-B3A35E1A919E}"/>
              </a:ext>
            </a:extLst>
          </p:cNvPr>
          <p:cNvSpPr txBox="1"/>
          <p:nvPr/>
        </p:nvSpPr>
        <p:spPr>
          <a:xfrm>
            <a:off x="5975928" y="574512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University Physics with Modern Physics 13th Edition  -Addison-Wesley (2012)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8CDBF-C420-4186-7C0D-75F780971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23"/>
          <a:stretch/>
        </p:blipFill>
        <p:spPr>
          <a:xfrm>
            <a:off x="8552872" y="2666547"/>
            <a:ext cx="3031527" cy="30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5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23A91220-EB3F-441B-926A-9F6191866C1E}"/>
              </a:ext>
            </a:extLst>
          </p:cNvPr>
          <p:cNvSpPr txBox="1">
            <a:spLocks/>
          </p:cNvSpPr>
          <p:nvPr/>
        </p:nvSpPr>
        <p:spPr>
          <a:xfrm>
            <a:off x="2699657" y="157018"/>
            <a:ext cx="6792686" cy="148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400" dirty="0">
                <a:solidFill>
                  <a:srgbClr val="011893"/>
                </a:solidFill>
                <a:latin typeface="+mn-lt"/>
                <a:ea typeface="黑体" panose="02010609060101010101" pitchFamily="49" charset="-122"/>
              </a:rPr>
              <a:t>In Class…</a:t>
            </a:r>
            <a:endParaRPr lang="en-US" sz="6400" dirty="0">
              <a:solidFill>
                <a:srgbClr val="011893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Text Box 37">
            <a:extLst>
              <a:ext uri="{FF2B5EF4-FFF2-40B4-BE49-F238E27FC236}">
                <a16:creationId xmlns:a16="http://schemas.microsoft.com/office/drawing/2014/main" id="{E15DA6CD-9663-1EA6-D2A8-636CF594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873" y="1409542"/>
            <a:ext cx="9707417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Maintain a quiet environment during lecture (except for questions from/to me)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If you already learned what is being taught:</a:t>
            </a:r>
          </a:p>
          <a:p>
            <a:pPr marL="1200150" lvl="1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Work on the problem sets</a:t>
            </a:r>
          </a:p>
          <a:p>
            <a:pPr marL="1200150" lvl="1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Use your favorite chatting app on mute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In case you are a generous person who always helps your buddies</a:t>
            </a:r>
          </a:p>
          <a:p>
            <a:pPr marL="1200150" lvl="1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4000" b="0" kern="0" dirty="0">
                <a:solidFill>
                  <a:prstClr val="black"/>
                </a:solidFill>
                <a:latin typeface="Avenir Heavy" panose="020B0703020203020204" pitchFamily="34" charset="0"/>
                <a:ea typeface="Avenir Heavy" charset="0"/>
                <a:cs typeface="Avenir Heavy" charset="0"/>
              </a:rPr>
              <a:t>Discuss during in-class exercises</a:t>
            </a:r>
          </a:p>
          <a:p>
            <a:pPr marL="1200150" lvl="1" indent="-45720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CN" sz="4000" b="0" kern="0" dirty="0">
              <a:solidFill>
                <a:prstClr val="black"/>
              </a:solidFill>
              <a:latin typeface="Avenir Heavy" panose="020B0703020203020204" pitchFamily="34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0EB24B2-AFBB-E095-F227-A1EB3E91F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Vectors and Scalars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73EE8DB-3729-443F-F0FE-46855812D0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/>
            <a:r>
              <a:rPr lang="en-US" altLang="en-US" dirty="0"/>
              <a:t>A </a:t>
            </a:r>
            <a:r>
              <a:rPr lang="en-US" altLang="en-US" b="1" i="1" dirty="0"/>
              <a:t>scalar quantity</a:t>
            </a:r>
            <a:r>
              <a:rPr lang="en-US" altLang="en-US" dirty="0"/>
              <a:t> is completely specified by a single value with an appropriate unit and has no direction.</a:t>
            </a:r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A </a:t>
            </a:r>
            <a:r>
              <a:rPr lang="en-US" altLang="en-US" b="1" i="1" dirty="0"/>
              <a:t>vector quantity</a:t>
            </a:r>
            <a:r>
              <a:rPr lang="en-US" altLang="en-US" dirty="0"/>
              <a:t> is completely described by a number and appropriate units plus a direction.</a:t>
            </a:r>
          </a:p>
        </p:txBody>
      </p:sp>
      <p:pic>
        <p:nvPicPr>
          <p:cNvPr id="26629" name="Picture 6" descr="0304">
            <a:extLst>
              <a:ext uri="{FF2B5EF4-FFF2-40B4-BE49-F238E27FC236}">
                <a16:creationId xmlns:a16="http://schemas.microsoft.com/office/drawing/2014/main" id="{B3162C66-6809-CFE1-18CE-49FFF602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79" y="3963678"/>
            <a:ext cx="32893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3">
            <a:extLst>
              <a:ext uri="{FF2B5EF4-FFF2-40B4-BE49-F238E27FC236}">
                <a16:creationId xmlns:a16="http://schemas.microsoft.com/office/drawing/2014/main" id="{6220129E-F7B6-D5AC-0D58-12D0449C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44" y="3995428"/>
            <a:ext cx="51396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52438" indent="-223838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/>
              <a:t>Example: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 particle travels from A to B along the path shown by the broken line.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This is the </a:t>
            </a:r>
            <a:r>
              <a:rPr lang="en-US" altLang="en-US" b="1" i="1" dirty="0"/>
              <a:t>distance </a:t>
            </a:r>
            <a:r>
              <a:rPr lang="en-US" altLang="en-US" dirty="0"/>
              <a:t>traveled and is a scalar.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b="1" i="1" dirty="0"/>
              <a:t>displacement</a:t>
            </a:r>
            <a:r>
              <a:rPr lang="en-US" altLang="en-US" dirty="0"/>
              <a:t> is the solid line from A to B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independent of the path taken.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825215F-AF4A-77D2-E95F-88F0B3F61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8063" y="348311"/>
            <a:ext cx="7543800" cy="5032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Vector Notation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D4EB649-D0B7-5C70-9D97-830A8248E1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33382" y="1396969"/>
            <a:ext cx="8153400" cy="1566862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en-US" dirty="0"/>
              <a:t>Text uses bold with arrow to denote a vector: </a:t>
            </a:r>
          </a:p>
          <a:p>
            <a:pPr marL="0" indent="0"/>
            <a:r>
              <a:rPr lang="en-US" altLang="en-US" dirty="0"/>
              <a:t>Also used for printing is simple bold print: </a:t>
            </a:r>
            <a:r>
              <a:rPr lang="en-US" altLang="en-US" b="1" dirty="0"/>
              <a:t>A</a:t>
            </a:r>
            <a:endParaRPr lang="en-US" altLang="en-US" dirty="0"/>
          </a:p>
          <a:p>
            <a:pPr marL="0" indent="0">
              <a:lnSpc>
                <a:spcPct val="100000"/>
              </a:lnSpc>
            </a:pPr>
            <a:r>
              <a:rPr lang="en-US" altLang="en-US" dirty="0"/>
              <a:t>When dealing with just the magnitude of a vector in print, an italic letter will be used:  </a:t>
            </a:r>
            <a:r>
              <a:rPr lang="en-US" altLang="en-US" i="1" dirty="0"/>
              <a:t>A</a:t>
            </a:r>
            <a:r>
              <a:rPr lang="en-US" altLang="en-US" dirty="0"/>
              <a:t>  or   |    |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 dirty="0"/>
          </a:p>
          <a:p>
            <a:pPr marL="0" indent="0"/>
            <a:endParaRPr lang="en-US" altLang="en-US" sz="2200" dirty="0"/>
          </a:p>
        </p:txBody>
      </p:sp>
      <p:graphicFrame>
        <p:nvGraphicFramePr>
          <p:cNvPr id="27652" name="Object 0">
            <a:extLst>
              <a:ext uri="{FF2B5EF4-FFF2-40B4-BE49-F238E27FC236}">
                <a16:creationId xmlns:a16="http://schemas.microsoft.com/office/drawing/2014/main" id="{FAD58ADF-7CFE-CD77-BA13-A5AB30D66474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5374158"/>
              </p:ext>
            </p:extLst>
          </p:nvPr>
        </p:nvGraphicFramePr>
        <p:xfrm>
          <a:off x="7634578" y="1341438"/>
          <a:ext cx="304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203200" progId="Equation.DSMT4">
                  <p:embed/>
                </p:oleObj>
              </mc:Choice>
              <mc:Fallback>
                <p:oleObj name="Equation" r:id="rId2" imgW="165100" imgH="203200" progId="Equation.DSMT4">
                  <p:embed/>
                  <p:pic>
                    <p:nvPicPr>
                      <p:cNvPr id="27652" name="Object 0">
                        <a:extLst>
                          <a:ext uri="{FF2B5EF4-FFF2-40B4-BE49-F238E27FC236}">
                            <a16:creationId xmlns:a16="http://schemas.microsoft.com/office/drawing/2014/main" id="{FAD58ADF-7CFE-CD77-BA13-A5AB30D66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578" y="1341438"/>
                        <a:ext cx="304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2">
            <a:extLst>
              <a:ext uri="{FF2B5EF4-FFF2-40B4-BE49-F238E27FC236}">
                <a16:creationId xmlns:a16="http://schemas.microsoft.com/office/drawing/2014/main" id="{9939F72F-BC41-6AC9-8819-9D6819E12BD8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734513031"/>
              </p:ext>
            </p:extLst>
          </p:nvPr>
        </p:nvGraphicFramePr>
        <p:xfrm>
          <a:off x="6186778" y="2487810"/>
          <a:ext cx="3095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203200" progId="Equation.DSMT4">
                  <p:embed/>
                </p:oleObj>
              </mc:Choice>
              <mc:Fallback>
                <p:oleObj name="Equation" r:id="rId4" imgW="165100" imgH="203200" progId="Equation.DSMT4">
                  <p:embed/>
                  <p:pic>
                    <p:nvPicPr>
                      <p:cNvPr id="27653" name="Object 2">
                        <a:extLst>
                          <a:ext uri="{FF2B5EF4-FFF2-40B4-BE49-F238E27FC236}">
                            <a16:creationId xmlns:a16="http://schemas.microsoft.com/office/drawing/2014/main" id="{9939F72F-BC41-6AC9-8819-9D6819E12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778" y="2487810"/>
                        <a:ext cx="3095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Rectangle 2">
            <a:extLst>
              <a:ext uri="{FF2B5EF4-FFF2-40B4-BE49-F238E27FC236}">
                <a16:creationId xmlns:a16="http://schemas.microsoft.com/office/drawing/2014/main" id="{85DB5E41-A358-B2AB-B070-F193DEF3F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3122614"/>
            <a:ext cx="7543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00">
                <a:solidFill>
                  <a:schemeClr val="accent1"/>
                </a:solidFill>
              </a:rPr>
              <a:t>Equality of Two Vectors</a:t>
            </a:r>
          </a:p>
        </p:txBody>
      </p:sp>
      <p:sp>
        <p:nvSpPr>
          <p:cNvPr id="27656" name="Rectangle 3">
            <a:extLst>
              <a:ext uri="{FF2B5EF4-FFF2-40B4-BE49-F238E27FC236}">
                <a16:creationId xmlns:a16="http://schemas.microsoft.com/office/drawing/2014/main" id="{8DD983F9-8487-3714-3C50-82BA114C1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610" y="3789516"/>
            <a:ext cx="526732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Two vectors are </a:t>
            </a:r>
            <a:r>
              <a:rPr lang="en-US" altLang="en-US" sz="2000" b="1" i="1" dirty="0"/>
              <a:t>equal</a:t>
            </a:r>
            <a:r>
              <a:rPr lang="en-US" altLang="en-US" sz="2000" dirty="0"/>
              <a:t> if they have the same magnitude and the same direction.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All of the vectors shown are equal.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Allows a vector to be moved to a position parallel to itself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27657" name="Picture 7" descr="0305">
            <a:extLst>
              <a:ext uri="{FF2B5EF4-FFF2-40B4-BE49-F238E27FC236}">
                <a16:creationId xmlns:a16="http://schemas.microsoft.com/office/drawing/2014/main" id="{CE828FBD-A6EB-F62D-0B1B-F724D13A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3529014"/>
            <a:ext cx="2798762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662EAEF-19A0-9B4C-47A1-467DBEC9D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2050" y="-635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Adding Vectors, Graphically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7115E98-0CC8-6E5A-BEEB-202742854F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65994" y="934244"/>
            <a:ext cx="4695825" cy="4411663"/>
          </a:xfrm>
        </p:spPr>
        <p:txBody>
          <a:bodyPr/>
          <a:lstStyle/>
          <a:p>
            <a:pPr marL="0" indent="0"/>
            <a:r>
              <a:rPr lang="en-US" altLang="en-US" dirty="0"/>
              <a:t>Choose a scale. </a:t>
            </a:r>
          </a:p>
          <a:p>
            <a:pPr marL="0" indent="0"/>
            <a:r>
              <a:rPr lang="en-US" altLang="en-US" dirty="0"/>
              <a:t>Drawing the vectors </a:t>
            </a:r>
            <a:r>
              <a:rPr lang="ja-JP" altLang="en-US" dirty="0"/>
              <a:t>“</a:t>
            </a:r>
            <a:r>
              <a:rPr lang="en-US" altLang="ja-JP" dirty="0"/>
              <a:t>tip-to-tail</a:t>
            </a:r>
            <a:r>
              <a:rPr lang="ja-JP" altLang="en-US" dirty="0"/>
              <a:t>”</a:t>
            </a:r>
            <a:r>
              <a:rPr lang="en-US" altLang="ja-JP" dirty="0"/>
              <a:t> or </a:t>
            </a:r>
            <a:r>
              <a:rPr lang="ja-JP" altLang="en-US" dirty="0"/>
              <a:t>“</a:t>
            </a:r>
            <a:r>
              <a:rPr lang="en-US" altLang="ja-JP" dirty="0"/>
              <a:t>head-to-tail</a:t>
            </a:r>
            <a:r>
              <a:rPr lang="ja-JP" altLang="en-US" dirty="0"/>
              <a:t>”</a:t>
            </a:r>
            <a:r>
              <a:rPr lang="en-US" altLang="ja-JP" dirty="0"/>
              <a:t>.</a:t>
            </a:r>
          </a:p>
          <a:p>
            <a:pPr marL="0" indent="0"/>
            <a:r>
              <a:rPr lang="en-US" altLang="en-US" dirty="0"/>
              <a:t>The resultant is drawn from the origin of the first vector to the end of the last vector.</a:t>
            </a:r>
          </a:p>
        </p:txBody>
      </p:sp>
      <p:graphicFrame>
        <p:nvGraphicFramePr>
          <p:cNvPr id="28676" name="Object 8">
            <a:extLst>
              <a:ext uri="{FF2B5EF4-FFF2-40B4-BE49-F238E27FC236}">
                <a16:creationId xmlns:a16="http://schemas.microsoft.com/office/drawing/2014/main" id="{CEB5389A-49E2-F3DF-0F09-D031695C53D1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915400" y="2895600"/>
          <a:ext cx="247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203200" progId="Equation.DSMT4">
                  <p:embed/>
                </p:oleObj>
              </mc:Choice>
              <mc:Fallback>
                <p:oleObj name="Equation" r:id="rId2" imgW="165100" imgH="203200" progId="Equation.DSMT4">
                  <p:embed/>
                  <p:pic>
                    <p:nvPicPr>
                      <p:cNvPr id="28676" name="Object 8">
                        <a:extLst>
                          <a:ext uri="{FF2B5EF4-FFF2-40B4-BE49-F238E27FC236}">
                            <a16:creationId xmlns:a16="http://schemas.microsoft.com/office/drawing/2014/main" id="{CEB5389A-49E2-F3DF-0F09-D031695C53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2895600"/>
                        <a:ext cx="247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8" name="Picture 6" descr="0306">
            <a:extLst>
              <a:ext uri="{FF2B5EF4-FFF2-40B4-BE49-F238E27FC236}">
                <a16:creationId xmlns:a16="http://schemas.microsoft.com/office/drawing/2014/main" id="{E817D1D6-D952-4721-5035-C3C4E07B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1268413"/>
            <a:ext cx="33020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 descr="0310a">
            <a:extLst>
              <a:ext uri="{FF2B5EF4-FFF2-40B4-BE49-F238E27FC236}">
                <a16:creationId xmlns:a16="http://schemas.microsoft.com/office/drawing/2014/main" id="{CD44D8DB-FCF6-790D-3DE9-0CEC4D19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3624263"/>
            <a:ext cx="278288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Rectangle 2">
            <a:extLst>
              <a:ext uri="{FF2B5EF4-FFF2-40B4-BE49-F238E27FC236}">
                <a16:creationId xmlns:a16="http://schemas.microsoft.com/office/drawing/2014/main" id="{DC7D7C4E-2724-33CA-9EAF-A7AF0EF98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19" y="3429000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00" dirty="0">
                <a:solidFill>
                  <a:schemeClr val="accent1"/>
                </a:solidFill>
              </a:rPr>
              <a:t>Negative Vector and Subtracting Vectors</a:t>
            </a:r>
          </a:p>
        </p:txBody>
      </p:sp>
      <p:sp>
        <p:nvSpPr>
          <p:cNvPr id="28681" name="Rectangle 7">
            <a:extLst>
              <a:ext uri="{FF2B5EF4-FFF2-40B4-BE49-F238E27FC236}">
                <a16:creationId xmlns:a16="http://schemas.microsoft.com/office/drawing/2014/main" id="{36ED5D9E-57D1-E80A-9170-90DC54C51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819" y="4066845"/>
            <a:ext cx="457200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Negative vector</a:t>
            </a:r>
            <a:r>
              <a:rPr lang="en-US" altLang="en-US" dirty="0"/>
              <a:t>: The negative of the vector will have the same magnitude, but point in the opposite direction.</a:t>
            </a:r>
          </a:p>
        </p:txBody>
      </p:sp>
      <p:sp>
        <p:nvSpPr>
          <p:cNvPr id="28682" name="Rectangle 3">
            <a:extLst>
              <a:ext uri="{FF2B5EF4-FFF2-40B4-BE49-F238E27FC236}">
                <a16:creationId xmlns:a16="http://schemas.microsoft.com/office/drawing/2014/main" id="{44500AFD-FA40-537D-6B19-FCCCF24C9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397" y="5070780"/>
            <a:ext cx="40386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Subtraction is just a special case of vector addition:</a:t>
            </a:r>
          </a:p>
          <a:p>
            <a:pPr eaLnBrk="1" hangingPunct="1"/>
            <a:r>
              <a:rPr lang="en-US" altLang="en-US" sz="2000"/>
              <a:t>If            , then use</a:t>
            </a:r>
            <a:endParaRPr lang="en-US" altLang="en-US" sz="2000" b="1"/>
          </a:p>
        </p:txBody>
      </p:sp>
      <p:graphicFrame>
        <p:nvGraphicFramePr>
          <p:cNvPr id="28683" name="Object 2">
            <a:extLst>
              <a:ext uri="{FF2B5EF4-FFF2-40B4-BE49-F238E27FC236}">
                <a16:creationId xmlns:a16="http://schemas.microsoft.com/office/drawing/2014/main" id="{CCFF7C48-875E-5CC5-D85B-5690ABC9A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822274"/>
              </p:ext>
            </p:extLst>
          </p:nvPr>
        </p:nvGraphicFramePr>
        <p:xfrm>
          <a:off x="1795961" y="5701016"/>
          <a:ext cx="5619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203200" progId="Equation.3">
                  <p:embed/>
                </p:oleObj>
              </mc:Choice>
              <mc:Fallback>
                <p:oleObj name="Equation" r:id="rId6" imgW="406400" imgH="203200" progId="Equation.3">
                  <p:embed/>
                  <p:pic>
                    <p:nvPicPr>
                      <p:cNvPr id="28683" name="Object 2">
                        <a:extLst>
                          <a:ext uri="{FF2B5EF4-FFF2-40B4-BE49-F238E27FC236}">
                            <a16:creationId xmlns:a16="http://schemas.microsoft.com/office/drawing/2014/main" id="{CCFF7C48-875E-5CC5-D85B-5690ABC9A5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961" y="5701016"/>
                        <a:ext cx="5619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3">
            <a:extLst>
              <a:ext uri="{FF2B5EF4-FFF2-40B4-BE49-F238E27FC236}">
                <a16:creationId xmlns:a16="http://schemas.microsoft.com/office/drawing/2014/main" id="{23A96C47-4FC9-1B24-93BC-E9E9BE89C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419325"/>
              </p:ext>
            </p:extLst>
          </p:nvPr>
        </p:nvGraphicFramePr>
        <p:xfrm>
          <a:off x="3667622" y="5697841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600" imgH="304800" progId="Equation.DSMT4">
                  <p:embed/>
                </p:oleObj>
              </mc:Choice>
              <mc:Fallback>
                <p:oleObj name="Equation" r:id="rId8" imgW="609600" imgH="304800" progId="Equation.DSMT4">
                  <p:embed/>
                  <p:pic>
                    <p:nvPicPr>
                      <p:cNvPr id="28684" name="Object 3">
                        <a:extLst>
                          <a:ext uri="{FF2B5EF4-FFF2-40B4-BE49-F238E27FC236}">
                            <a16:creationId xmlns:a16="http://schemas.microsoft.com/office/drawing/2014/main" id="{23A96C47-4FC9-1B24-93BC-E9E9BE89CB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622" y="5697841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0EFF-1CF9-3764-6357-A480E4C0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8A39-D5AE-75F7-1501-EB5BCE9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E8EA2-C2E3-BACB-E7F6-A52A2051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1449733"/>
            <a:ext cx="8668938" cy="510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74E62-89C1-829A-8E97-1245B27B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65" y="590483"/>
            <a:ext cx="8017565" cy="6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D073-A5A5-4172-112C-683C8E36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5CE33-9E16-35F9-F93F-B6BE1308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10"/>
            <a:ext cx="10021293" cy="151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BDE0B-3CB1-2BDF-CA45-E1A7317C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5" y="1515777"/>
            <a:ext cx="4250680" cy="497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52761-93BD-2399-EDF1-B776F37C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66" y="1690688"/>
            <a:ext cx="4816631" cy="41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1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1028</Words>
  <Application>Microsoft Office PowerPoint</Application>
  <PresentationFormat>Widescreen</PresentationFormat>
  <Paragraphs>78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Avenir Heavy</vt:lpstr>
      <vt:lpstr>Arial</vt:lpstr>
      <vt:lpstr>Calibri</vt:lpstr>
      <vt:lpstr>Calibri Light</vt:lpstr>
      <vt:lpstr>Times New Roman</vt:lpstr>
      <vt:lpstr>Office Theme</vt:lpstr>
      <vt:lpstr>Equation</vt:lpstr>
      <vt:lpstr>方程式</vt:lpstr>
      <vt:lpstr>PowerPoint Presentation</vt:lpstr>
      <vt:lpstr>PowerPoint Presentation</vt:lpstr>
      <vt:lpstr>PowerPoint Presentation</vt:lpstr>
      <vt:lpstr>PowerPoint Presentation</vt:lpstr>
      <vt:lpstr>Vectors and Scalars</vt:lpstr>
      <vt:lpstr>Vector Notation</vt:lpstr>
      <vt:lpstr>Adding Vectors, Graphically</vt:lpstr>
      <vt:lpstr>PowerPoint Presentation</vt:lpstr>
      <vt:lpstr>PowerPoint Presentation</vt:lpstr>
      <vt:lpstr>Components of a Vector</vt:lpstr>
      <vt:lpstr>PowerPoint Presentation</vt:lpstr>
      <vt:lpstr>PowerPoint Presentation</vt:lpstr>
      <vt:lpstr>The two vectors a and b in Fig below have equal magnitudes of 10.0m. Find (a) the x component and (b) the y component of their vector sum r, (c) the magnitude of r and (d) the angle r makes with the positive direction of the x axis. </vt:lpstr>
      <vt:lpstr>PowerPoint Presentation</vt:lpstr>
      <vt:lpstr>PowerPoint Presentation</vt:lpstr>
      <vt:lpstr>Unit Vectors, Adding Vectors by Components </vt:lpstr>
      <vt:lpstr>Unit Vectors, Adding Vectors by Components </vt:lpstr>
      <vt:lpstr>PowerPoint Presentation</vt:lpstr>
      <vt:lpstr>PowerPoint Presentation</vt:lpstr>
      <vt:lpstr>A boat is crossing a river is traveling east at 7m/s. The current of the river is traveling north at 3m/s. At what angle is the boat traveling?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yip cho tung</dc:creator>
  <cp:lastModifiedBy>yip cho tung</cp:lastModifiedBy>
  <cp:revision>4</cp:revision>
  <dcterms:created xsi:type="dcterms:W3CDTF">2025-02-21T16:47:51Z</dcterms:created>
  <dcterms:modified xsi:type="dcterms:W3CDTF">2025-02-24T12:33:41Z</dcterms:modified>
</cp:coreProperties>
</file>